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Robo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fntdata"/><Relationship Id="rId11" Type="http://schemas.openxmlformats.org/officeDocument/2006/relationships/slide" Target="slides/slide6.xml"/><Relationship Id="rId22" Type="http://schemas.openxmlformats.org/officeDocument/2006/relationships/font" Target="fonts/Roboto-boldItalic.fntdata"/><Relationship Id="rId10" Type="http://schemas.openxmlformats.org/officeDocument/2006/relationships/slide" Target="slides/slide5.xml"/><Relationship Id="rId21" Type="http://schemas.openxmlformats.org/officeDocument/2006/relationships/font" Target="fonts/Roboto-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f9946df75f_3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2f9946df75f_3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f9946df75f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f9946df75f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30a87dc1566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30a87dc1566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3077c09095d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3077c09095d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3077c09095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3077c09095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3077c09095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3077c09095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0a87dc156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30a87dc156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f9946df75f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f9946df75f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f9946df75f_3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f9946df75f_3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f9946df75f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2f9946df75f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30a87dc1566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30a87dc1566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f9946df75f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f9946df75f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standards.ieee.org/ieee/12207/5672/" TargetMode="External"/><Relationship Id="rId4" Type="http://schemas.openxmlformats.org/officeDocument/2006/relationships/hyperlink" Target="https://www.iso.org/standard/74438.html" TargetMode="External"/><Relationship Id="rId5" Type="http://schemas.openxmlformats.org/officeDocument/2006/relationships/hyperlink" Target="https://iso.org/standard/75718.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Lightning Talk: Users Needs and Requirements</a:t>
            </a:r>
            <a:endParaRPr/>
          </a:p>
        </p:txBody>
      </p:sp>
      <p:sp>
        <p:nvSpPr>
          <p:cNvPr id="86" name="Google Shape;86;p13"/>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fontScale="47500" lnSpcReduction="20000"/>
          </a:bodyPr>
          <a:lstStyle/>
          <a:p>
            <a:pPr indent="0" lvl="0" marL="0" rtl="0" algn="l">
              <a:spcBef>
                <a:spcPts val="0"/>
              </a:spcBef>
              <a:spcAft>
                <a:spcPts val="0"/>
              </a:spcAft>
              <a:buNone/>
            </a:pPr>
            <a:r>
              <a:rPr lang="en" sz="4200"/>
              <a:t>sdmay25-40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2"/>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Raytracing Team</a:t>
            </a:r>
            <a:endParaRPr/>
          </a:p>
        </p:txBody>
      </p:sp>
      <p:sp>
        <p:nvSpPr>
          <p:cNvPr id="138" name="Google Shape;138;p22"/>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sz="1800"/>
              <a:t>Functional</a:t>
            </a:r>
            <a:endParaRPr/>
          </a:p>
          <a:p>
            <a:pPr indent="-342900" lvl="1" marL="914400" rtl="0" algn="l">
              <a:spcBef>
                <a:spcPts val="0"/>
              </a:spcBef>
              <a:spcAft>
                <a:spcPts val="0"/>
              </a:spcAft>
              <a:buSzPts val="1800"/>
              <a:buChar char="○"/>
            </a:pPr>
            <a:r>
              <a:rPr lang="en" sz="1800"/>
              <a:t>Output a rendered 3D scene texture.</a:t>
            </a:r>
            <a:endParaRPr sz="1800"/>
          </a:p>
          <a:p>
            <a:pPr indent="-342900" lvl="1" marL="914400" rtl="0" algn="l">
              <a:spcBef>
                <a:spcPts val="0"/>
              </a:spcBef>
              <a:spcAft>
                <a:spcPts val="0"/>
              </a:spcAft>
              <a:buSzPts val="1800"/>
              <a:buChar char="○"/>
            </a:pPr>
            <a:r>
              <a:rPr lang="en" sz="1800"/>
              <a:t>Take in a file containing the relightable 3D Gaussians.</a:t>
            </a:r>
            <a:endParaRPr sz="1800"/>
          </a:p>
          <a:p>
            <a:pPr indent="-342900" lvl="1" marL="914400" rtl="0" algn="l">
              <a:spcBef>
                <a:spcPts val="0"/>
              </a:spcBef>
              <a:spcAft>
                <a:spcPts val="0"/>
              </a:spcAft>
              <a:buSzPts val="1800"/>
              <a:buChar char="○"/>
            </a:pPr>
            <a:r>
              <a:rPr lang="en" sz="1800"/>
              <a:t>Allow for dynamic changes in the lighting of the scene.</a:t>
            </a:r>
            <a:endParaRPr sz="1800"/>
          </a:p>
          <a:p>
            <a:pPr indent="0" lvl="0" marL="0" rtl="0" algn="l">
              <a:spcBef>
                <a:spcPts val="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3"/>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Raytracing Team</a:t>
            </a:r>
            <a:endParaRPr/>
          </a:p>
        </p:txBody>
      </p:sp>
      <p:sp>
        <p:nvSpPr>
          <p:cNvPr id="144" name="Google Shape;144;p23"/>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42900" lvl="0" marL="457200" marR="0" rtl="0" algn="l">
              <a:lnSpc>
                <a:spcPct val="115000"/>
              </a:lnSpc>
              <a:spcBef>
                <a:spcPts val="0"/>
              </a:spcBef>
              <a:spcAft>
                <a:spcPts val="0"/>
              </a:spcAft>
              <a:buSzPts val="1800"/>
              <a:buChar char="●"/>
            </a:pPr>
            <a:r>
              <a:rPr lang="en" sz="1800"/>
              <a:t>Resource</a:t>
            </a:r>
            <a:endParaRPr/>
          </a:p>
          <a:p>
            <a:pPr indent="-342900" lvl="1" marL="914400" marR="0" rtl="0" algn="l">
              <a:lnSpc>
                <a:spcPct val="115000"/>
              </a:lnSpc>
              <a:spcBef>
                <a:spcPts val="0"/>
              </a:spcBef>
              <a:spcAft>
                <a:spcPts val="0"/>
              </a:spcAft>
              <a:buSzPts val="1800"/>
              <a:buChar char="○"/>
            </a:pPr>
            <a:r>
              <a:rPr lang="en" sz="1800"/>
              <a:t>Needs to be able to run at 30 FPS on a moderately powerful computer.</a:t>
            </a:r>
            <a:endParaRPr sz="1800"/>
          </a:p>
          <a:p>
            <a:pPr indent="-342900" lvl="0" marL="457200" marR="0" rtl="0" algn="l">
              <a:lnSpc>
                <a:spcPct val="115000"/>
              </a:lnSpc>
              <a:spcBef>
                <a:spcPts val="0"/>
              </a:spcBef>
              <a:spcAft>
                <a:spcPts val="0"/>
              </a:spcAft>
              <a:buSzPts val="1800"/>
              <a:buChar char="●"/>
            </a:pPr>
            <a:r>
              <a:rPr lang="en" sz="1800"/>
              <a:t>User experimental </a:t>
            </a:r>
            <a:endParaRPr/>
          </a:p>
          <a:p>
            <a:pPr indent="-342900" lvl="1" marL="914400" marR="0" rtl="0" algn="l">
              <a:lnSpc>
                <a:spcPct val="115000"/>
              </a:lnSpc>
              <a:spcBef>
                <a:spcPts val="0"/>
              </a:spcBef>
              <a:spcAft>
                <a:spcPts val="0"/>
              </a:spcAft>
              <a:buSzPts val="1800"/>
              <a:buChar char="○"/>
            </a:pPr>
            <a:r>
              <a:rPr lang="en" sz="1800"/>
              <a:t>Be able to integrate into existing Unity projects.</a:t>
            </a:r>
            <a:endParaRPr sz="18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Applicable Standards</a:t>
            </a:r>
            <a:endParaRPr/>
          </a:p>
        </p:txBody>
      </p:sp>
      <p:sp>
        <p:nvSpPr>
          <p:cNvPr id="150" name="Google Shape;150;p2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rgbClr val="000000"/>
                </a:solidFill>
                <a:latin typeface="Arial"/>
                <a:ea typeface="Arial"/>
                <a:cs typeface="Arial"/>
                <a:sym typeface="Arial"/>
              </a:rPr>
              <a:t>Applicable standards</a:t>
            </a:r>
            <a:endParaRPr b="1">
              <a:solidFill>
                <a:srgbClr val="000000"/>
              </a:solidFill>
              <a:latin typeface="Arial"/>
              <a:ea typeface="Arial"/>
              <a:cs typeface="Arial"/>
              <a:sym typeface="Arial"/>
            </a:endParaRPr>
          </a:p>
          <a:p>
            <a:pPr indent="-304800" lvl="0" marL="457200" rtl="0" algn="l">
              <a:spcBef>
                <a:spcPts val="0"/>
              </a:spcBef>
              <a:spcAft>
                <a:spcPts val="0"/>
              </a:spcAft>
              <a:buClr>
                <a:srgbClr val="000000"/>
              </a:buClr>
              <a:buSzPts val="1200"/>
              <a:buFont typeface="Arial"/>
              <a:buChar char="-"/>
            </a:pPr>
            <a:r>
              <a:rPr lang="en"/>
              <a:t>IEEE/ISO/IEC 12207-2017</a:t>
            </a:r>
            <a:endParaRPr sz="1200">
              <a:solidFill>
                <a:srgbClr val="000000"/>
              </a:solidFill>
              <a:latin typeface="Arial"/>
              <a:ea typeface="Arial"/>
              <a:cs typeface="Arial"/>
              <a:sym typeface="Arial"/>
            </a:endParaRPr>
          </a:p>
          <a:p>
            <a:pPr indent="-342900" lvl="1" marL="914400" rtl="0" algn="l">
              <a:spcBef>
                <a:spcPts val="0"/>
              </a:spcBef>
              <a:spcAft>
                <a:spcPts val="0"/>
              </a:spcAft>
              <a:buClr>
                <a:srgbClr val="000000"/>
              </a:buClr>
              <a:buSzPts val="1800"/>
              <a:buFont typeface="Arial"/>
              <a:buChar char="-"/>
            </a:pPr>
            <a:r>
              <a:rPr lang="en" sz="1800" u="sng">
                <a:solidFill>
                  <a:srgbClr val="1155CC"/>
                </a:solidFill>
                <a:latin typeface="Arial"/>
                <a:ea typeface="Arial"/>
                <a:cs typeface="Arial"/>
                <a:sym typeface="Arial"/>
                <a:hlinkClick r:id="rId3">
                  <a:extLst>
                    <a:ext uri="{A12FA001-AC4F-418D-AE19-62706E023703}">
                      <ahyp:hlinkClr val="tx"/>
                    </a:ext>
                  </a:extLst>
                </a:hlinkClick>
              </a:rPr>
              <a:t>https://standards.ieee.org/ieee/12207/5672/</a:t>
            </a:r>
            <a:endParaRPr sz="1800">
              <a:solidFill>
                <a:srgbClr val="000000"/>
              </a:solidFill>
              <a:latin typeface="Arial"/>
              <a:ea typeface="Arial"/>
              <a:cs typeface="Arial"/>
              <a:sym typeface="Arial"/>
            </a:endParaRPr>
          </a:p>
          <a:p>
            <a:pPr indent="-304800" lvl="0" marL="457200" rtl="0" algn="l">
              <a:spcBef>
                <a:spcPts val="0"/>
              </a:spcBef>
              <a:spcAft>
                <a:spcPts val="0"/>
              </a:spcAft>
              <a:buClr>
                <a:srgbClr val="000000"/>
              </a:buClr>
              <a:buSzPts val="1200"/>
              <a:buFont typeface="Arial"/>
              <a:buChar char="-"/>
            </a:pPr>
            <a:r>
              <a:rPr lang="en"/>
              <a:t>ISO/IEC 23053:2022</a:t>
            </a:r>
            <a:endParaRPr sz="1200">
              <a:solidFill>
                <a:srgbClr val="000000"/>
              </a:solidFill>
              <a:latin typeface="Arial"/>
              <a:ea typeface="Arial"/>
              <a:cs typeface="Arial"/>
              <a:sym typeface="Arial"/>
            </a:endParaRPr>
          </a:p>
          <a:p>
            <a:pPr indent="-349250" lvl="1" marL="914400" rtl="0" algn="l">
              <a:spcBef>
                <a:spcPts val="0"/>
              </a:spcBef>
              <a:spcAft>
                <a:spcPts val="0"/>
              </a:spcAft>
              <a:buClr>
                <a:srgbClr val="000000"/>
              </a:buClr>
              <a:buSzPts val="1900"/>
              <a:buFont typeface="Arial"/>
              <a:buChar char="-"/>
            </a:pPr>
            <a:r>
              <a:rPr lang="en" sz="1900" u="sng">
                <a:solidFill>
                  <a:srgbClr val="1155CC"/>
                </a:solidFill>
                <a:latin typeface="Arial"/>
                <a:ea typeface="Arial"/>
                <a:cs typeface="Arial"/>
                <a:sym typeface="Arial"/>
                <a:hlinkClick r:id="rId4">
                  <a:extLst>
                    <a:ext uri="{A12FA001-AC4F-418D-AE19-62706E023703}">
                      <ahyp:hlinkClr val="tx"/>
                    </a:ext>
                  </a:extLst>
                </a:hlinkClick>
              </a:rPr>
              <a:t>https://www.iso.org/standard/74438.html</a:t>
            </a:r>
            <a:r>
              <a:rPr lang="en" sz="1900">
                <a:solidFill>
                  <a:srgbClr val="000000"/>
                </a:solidFill>
                <a:latin typeface="Arial"/>
                <a:ea typeface="Arial"/>
                <a:cs typeface="Arial"/>
                <a:sym typeface="Arial"/>
              </a:rPr>
              <a:t> </a:t>
            </a:r>
            <a:endParaRPr sz="1900">
              <a:solidFill>
                <a:srgbClr val="000000"/>
              </a:solidFill>
              <a:latin typeface="Arial"/>
              <a:ea typeface="Arial"/>
              <a:cs typeface="Arial"/>
              <a:sym typeface="Arial"/>
            </a:endParaRPr>
          </a:p>
          <a:p>
            <a:pPr indent="-304800" lvl="0" marL="457200" rtl="0" algn="l">
              <a:spcBef>
                <a:spcPts val="0"/>
              </a:spcBef>
              <a:spcAft>
                <a:spcPts val="0"/>
              </a:spcAft>
              <a:buClr>
                <a:srgbClr val="000000"/>
              </a:buClr>
              <a:buSzPts val="1200"/>
              <a:buFont typeface="Arial"/>
              <a:buChar char="-"/>
            </a:pPr>
            <a:r>
              <a:rPr lang="en"/>
              <a:t>ISO/IEC 23488:2022</a:t>
            </a:r>
            <a:endParaRPr sz="1200">
              <a:solidFill>
                <a:srgbClr val="000000"/>
              </a:solidFill>
              <a:latin typeface="Arial"/>
              <a:ea typeface="Arial"/>
              <a:cs typeface="Arial"/>
              <a:sym typeface="Arial"/>
            </a:endParaRPr>
          </a:p>
          <a:p>
            <a:pPr indent="-336550" lvl="1" marL="914400" rtl="0" algn="l">
              <a:spcBef>
                <a:spcPts val="0"/>
              </a:spcBef>
              <a:spcAft>
                <a:spcPts val="0"/>
              </a:spcAft>
              <a:buClr>
                <a:srgbClr val="000000"/>
              </a:buClr>
              <a:buSzPts val="1700"/>
              <a:buFont typeface="Arial"/>
              <a:buChar char="-"/>
            </a:pPr>
            <a:r>
              <a:rPr lang="en" sz="1700" u="sng">
                <a:solidFill>
                  <a:srgbClr val="1155CC"/>
                </a:solidFill>
                <a:latin typeface="Arial"/>
                <a:ea typeface="Arial"/>
                <a:cs typeface="Arial"/>
                <a:sym typeface="Arial"/>
                <a:hlinkClick r:id="rId5">
                  <a:extLst>
                    <a:ext uri="{A12FA001-AC4F-418D-AE19-62706E023703}">
                      <ahyp:hlinkClr val="tx"/>
                    </a:ext>
                  </a:extLst>
                </a:hlinkClick>
              </a:rPr>
              <a:t>https://iso.org/standard/75718.html</a:t>
            </a:r>
            <a:r>
              <a:rPr lang="en" sz="1700">
                <a:solidFill>
                  <a:srgbClr val="000000"/>
                </a:solidFill>
                <a:latin typeface="Arial"/>
                <a:ea typeface="Arial"/>
                <a:cs typeface="Arial"/>
                <a:sym typeface="Arial"/>
              </a:rPr>
              <a:t> </a:t>
            </a:r>
            <a:endParaRPr sz="19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a:t>
            </a:r>
            <a:endParaRPr/>
          </a:p>
        </p:txBody>
      </p:sp>
      <p:sp>
        <p:nvSpPr>
          <p:cNvPr id="156" name="Google Shape;156;p25"/>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Our product should </a:t>
            </a:r>
            <a:r>
              <a:rPr lang="en"/>
              <a:t>provide</a:t>
            </a:r>
            <a:r>
              <a:rPr lang="en"/>
              <a:t> a faster method for dynamic rendering when </a:t>
            </a:r>
            <a:r>
              <a:rPr lang="en"/>
              <a:t>compared</a:t>
            </a:r>
            <a:r>
              <a:rPr lang="en"/>
              <a:t> to the traditional NeRFs method, while additionally remaining </a:t>
            </a:r>
            <a:r>
              <a:rPr lang="en"/>
              <a:t>efficient</a:t>
            </a:r>
            <a:r>
              <a:rPr lang="en"/>
              <a:t> and as user friendly as possible.</a:t>
            </a:r>
            <a:endParaRPr/>
          </a:p>
          <a:p>
            <a:pPr indent="0" lvl="0" marL="0" rtl="0" algn="l">
              <a:spcBef>
                <a:spcPts val="1200"/>
              </a:spcBef>
              <a:spcAft>
                <a:spcPts val="1200"/>
              </a:spcAft>
              <a:buNone/>
            </a:pPr>
            <a:r>
              <a:rPr lang="en"/>
              <a:t>Our product should also produce high quality renders and output them as STL files.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Project Overview</a:t>
            </a:r>
            <a:endParaRPr/>
          </a:p>
        </p:txBody>
      </p:sp>
      <p:sp>
        <p:nvSpPr>
          <p:cNvPr id="92" name="Google Shape;92;p1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Our project is a novel view synthesis system that uses 3D Gaussian splats with a raytracer that allows for </a:t>
            </a:r>
            <a:r>
              <a:rPr lang="en"/>
              <a:t>real time</a:t>
            </a:r>
            <a:r>
              <a:rPr lang="en"/>
              <a:t> dynamic lighting and the incorporation of </a:t>
            </a:r>
            <a:r>
              <a:rPr lang="en"/>
              <a:t>traditional</a:t>
            </a:r>
            <a:r>
              <a:rPr lang="en"/>
              <a:t> polygon meshes.</a:t>
            </a:r>
            <a:endParaRPr/>
          </a:p>
          <a:p>
            <a:pPr indent="0" lvl="0" marL="0" rtl="0" algn="l">
              <a:spcBef>
                <a:spcPts val="1200"/>
              </a:spcBef>
              <a:spcAft>
                <a:spcPts val="1200"/>
              </a:spcAft>
              <a:buNone/>
            </a:pPr>
            <a:br>
              <a:rPr lang="en"/>
            </a:br>
            <a:r>
              <a:rPr lang="en"/>
              <a:t>Use a Machine Learning model to extract material properties from videos to </a:t>
            </a:r>
            <a:r>
              <a:rPr lang="en"/>
              <a:t>allow for dynamic lighting.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Problem Statement</a:t>
            </a:r>
            <a:endParaRPr/>
          </a:p>
        </p:txBody>
      </p:sp>
      <p:sp>
        <p:nvSpPr>
          <p:cNvPr id="98" name="Google Shape;98;p15"/>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Generate new images of a scene under different lighting conditions with new additional objects from a specific point of view using pictures of the scene from different points of view.</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Need Statements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NeRF Need Statement</a:t>
            </a:r>
            <a:endParaRPr/>
          </a:p>
        </p:txBody>
      </p:sp>
      <p:sp>
        <p:nvSpPr>
          <p:cNvPr id="109" name="Google Shape;109;p17"/>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800"/>
              <a:t>The NeRF user needs a way to get 3D renders from videos that is easier and more efficient than NeRFs or other current solutions because they are frustrated with the downsides of NeRFs and other existing solutions.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8"/>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Non-Technical User Need Statement</a:t>
            </a:r>
            <a:endParaRPr/>
          </a:p>
        </p:txBody>
      </p:sp>
      <p:sp>
        <p:nvSpPr>
          <p:cNvPr id="115" name="Google Shape;115;p18"/>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800"/>
              <a:t>The non-technical user needs a way to create 3D renders from videos that are high enough quality and don’t require technical knowledge because they need to use them as part of sales and present them to potential customers.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9"/>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3D Artist Need Statement</a:t>
            </a:r>
            <a:endParaRPr/>
          </a:p>
        </p:txBody>
      </p:sp>
      <p:sp>
        <p:nvSpPr>
          <p:cNvPr id="121" name="Google Shape;121;p19"/>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800"/>
              <a:t>The 3D artist needs a way to integrate 3D renders created from videos into their existing projects because they currently lack a way to combine 3D renders from videos and traditional polygon meshes.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0"/>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Requirements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1"/>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AI Team</a:t>
            </a:r>
            <a:endParaRPr/>
          </a:p>
        </p:txBody>
      </p:sp>
      <p:sp>
        <p:nvSpPr>
          <p:cNvPr id="132" name="Google Shape;132;p21"/>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sz="1800"/>
              <a:t>Functional</a:t>
            </a:r>
            <a:endParaRPr/>
          </a:p>
          <a:p>
            <a:pPr indent="-342900" lvl="1" marL="914400" rtl="0" algn="l">
              <a:spcBef>
                <a:spcPts val="0"/>
              </a:spcBef>
              <a:spcAft>
                <a:spcPts val="0"/>
              </a:spcAft>
              <a:buSzPts val="1800"/>
              <a:buChar char="○"/>
            </a:pPr>
            <a:r>
              <a:rPr lang="en" sz="1800"/>
              <a:t>Take in a video or existing 3D Gaussians</a:t>
            </a:r>
            <a:endParaRPr sz="1800"/>
          </a:p>
          <a:p>
            <a:pPr indent="-342900" lvl="1" marL="914400" rtl="0" algn="l">
              <a:spcBef>
                <a:spcPts val="0"/>
              </a:spcBef>
              <a:spcAft>
                <a:spcPts val="0"/>
              </a:spcAft>
              <a:buSzPts val="1800"/>
              <a:buChar char="○"/>
            </a:pPr>
            <a:r>
              <a:rPr lang="en" sz="1800"/>
              <a:t>Output an enhanced relightable 3D Gaussian model containing the corresponding normal vectors and physically based rendering (PBR) material properties.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